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3" d="100"/>
          <a:sy n="73" d="100"/>
        </p:scale>
        <p:origin x="127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790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68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44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94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98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inish1019/Applied_Data_Science/blob/master/Data%20Wra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inish1019/Applied_Data_Science/blob/master/EDA%20with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ainish1019/Applied_Data_Science/blob/master/EDA%20with%20SQL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inish1019/Applied_Data_Science/blob/master/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inish1019/Applied_Data_Science/blob/master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inish1019/Applied_Data_Science/blob/master/EDA%20with%20Visualization.ipynb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Jainish1019/Applied_Data_Science/blob/master/EDA%20with%20SQL.ipyn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ainish1019/Applied_Data_Science/blob/master/Data%20Wragling.ipynb" TargetMode="External"/><Relationship Id="rId11" Type="http://schemas.openxmlformats.org/officeDocument/2006/relationships/hyperlink" Target="https://github.com/Jainish1019/Applied_Data_Science/blob/master/Machine%20Learning%20Prediction.ipynb" TargetMode="External"/><Relationship Id="rId5" Type="http://schemas.openxmlformats.org/officeDocument/2006/relationships/hyperlink" Target="https://github.com/Jainish1019/Applied_Data_Science/blob/master/Data%20Collection%20with%20Web%20Scraping.ipynb" TargetMode="External"/><Relationship Id="rId10" Type="http://schemas.openxmlformats.org/officeDocument/2006/relationships/hyperlink" Target="https://github.com/Jainish1019/Applied_Data_Science/blob/master/spacex_dash_app.py" TargetMode="External"/><Relationship Id="rId4" Type="http://schemas.openxmlformats.org/officeDocument/2006/relationships/hyperlink" Target="https://github.com/Jainish1019/Applied_Data_Science/blob/master/Data%20Collection%20API-1.ipynb" TargetMode="External"/><Relationship Id="rId9" Type="http://schemas.openxmlformats.org/officeDocument/2006/relationships/hyperlink" Target="https://github.com/Jainish1019/Applied_Data_Science/blob/master/Interactive%20Visual%20Analytics%20with%20Folium.ipynb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inish1019/Applied_Data_Science/blob/master/Data%20Collection%20API-1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inish1019/Applied_Data_Science/blob/master/Data%20Collection%20with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ea typeface="SF Pro" pitchFamily="2" charset="0"/>
                <a:cs typeface="Times New Roman" panose="02020603050405020304" pitchFamily="18" charset="0"/>
              </a:rPr>
              <a:t>Jainish Patel</a:t>
            </a:r>
          </a:p>
          <a:p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ea typeface="SF Pro" pitchFamily="2" charset="0"/>
                <a:cs typeface="Times New Roman" panose="02020603050405020304" pitchFamily="18" charset="0"/>
              </a:rPr>
              <a:t>1/5/2023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7876"/>
            <a:ext cx="10097686" cy="5029335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data set, there are several different cases where the booster did not land successfully.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a landing was attempted but failed due to an accident; for example, True Ocean means the mission outcome was successfully landed to a specific region of the ocean while False Ocean means the mission outcome was unsuccessfully landed to a specific region of the ocean. True RTLS means the mission outcome was successfully landed to a ground pad False RTLS means the mission outcome was unsuccessfully landed to a ground pad.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ASDS means the mission outcome was successfully landed on a drone ship False ASDS means the mission outcome was unsuccessfully landed on a drone ship.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https://github.com/Jainish1019/Applied_Data_Science/blob/master/Data%20Wragling.ipynb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66041"/>
            <a:ext cx="9745589" cy="461092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used: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Chart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Chart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they are the once that best highlight the relationship between variables considered.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https://github.com/Jainish1019/Applied_Data_Science/blob/master/EDA%20with%20Visualization.ipynb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34814"/>
            <a:ext cx="10515600" cy="552318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the names of the unique launch sites in the space mission.</a:t>
            </a:r>
          </a:p>
          <a:p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5 records where launch sites begin with the string 'CCA’. </a:t>
            </a:r>
          </a:p>
          <a:p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the total payload mass carried by boosters launched by NASA (CRS).</a:t>
            </a:r>
          </a:p>
          <a:p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average payload mass carried by booster version F9 v1.1.</a:t>
            </a:r>
          </a:p>
          <a:p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 the date when the first successful landing outcome in the ground pad was achieved.</a:t>
            </a:r>
          </a:p>
          <a:p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 the names of the boosters which have success in drone ship and have payload mass greater than 4000 but less than 6000.</a:t>
            </a:r>
          </a:p>
          <a:p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 of total number of successful and failure mission outcomes.</a:t>
            </a:r>
          </a:p>
          <a:p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 the names of the booster_versions which have carried the maximum payload mass.</a:t>
            </a:r>
          </a:p>
          <a:p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 the failed landing_outcomes in drone ship, their booster versions, and launch site names for in year 2015.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https://github.com/Jainish1019/Applied_Data_Science/blob/master/EDA%20with%20SQL.ipynb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with SQL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08386"/>
            <a:ext cx="10515600" cy="5181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 of map objects:  </a:t>
            </a:r>
          </a:p>
          <a:p>
            <a:pPr lvl="1"/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Markers: Show a geo location from latitude and longitude data </a:t>
            </a:r>
          </a:p>
          <a:p>
            <a:pPr lvl="1"/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Cluster: Show a group of markers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Circles: Show a single location</a:t>
            </a:r>
          </a:p>
          <a:p>
            <a:pPr lvl="1"/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Lines: Show distance between two I have added object to find some geographical patterns about launch site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https://github.com/Jainish1019/Applied_Data_Science/blob/master/Interactive%20Visual%20Analytics%20with%20Folium.ipynb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an Interactive Map with Folium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85352-77F1-A680-48E0-AAD4BEB2D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4322858"/>
            <a:ext cx="4516693" cy="2267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2037F-7274-F4E7-00D5-B0699F6B7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486" y="4322857"/>
            <a:ext cx="5376845" cy="226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92469"/>
            <a:ext cx="9745589" cy="4684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 of plots: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Bar: Show categories differences </a:t>
            </a:r>
          </a:p>
          <a:p>
            <a:pPr lvl="1"/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Line: Reports time series changes </a:t>
            </a:r>
          </a:p>
          <a:p>
            <a:pPr lvl="1"/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Pie: Shows the percentage of events </a:t>
            </a:r>
          </a:p>
          <a:p>
            <a:pPr lvl="1"/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Tree: Shows complex relationship of variables in interactive way </a:t>
            </a:r>
          </a:p>
          <a:p>
            <a:pPr lvl="1"/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Map: Shows variables of states on a map</a:t>
            </a:r>
          </a:p>
          <a:p>
            <a:pPr lvl="1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https://github.com/Jainish1019/Applied_Data_Science/blob/master/spacex_dash_app.py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3490"/>
            <a:ext cx="9745589" cy="46634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SVM, KNN, and Logistic Regression model achieved the highest accuracy at 83.3%, while the SVM performs the best in terms of Area Under the Curve at 0.958.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EB334-7FA6-8B18-DDFE-8471BCED9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36" y="2777095"/>
            <a:ext cx="4915586" cy="3248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F45877-599A-4EED-67E2-2F3E5FDEB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811" y="2385848"/>
            <a:ext cx="5144753" cy="338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616847" cy="4120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results 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IN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API and web scraping are capable to collect </a:t>
            </a: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paceX data.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Interactive analytics demo in screenshots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IN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EDA with SQL is effective for data filtering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IN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EDA with interactive visualization provides informative information </a:t>
            </a: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IN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Dash is powerful to show instant data change •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analysis results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IN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Classifier Algorithm has the best accuracy of predicting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4456386"/>
            <a:ext cx="10592999" cy="14126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Launches from the site of CCAFS SLC 40 are significantly higher than any other.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Number vs. Launch 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54BDA4-DA7E-4CAE-E490-D66F79CE8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1" y="1607919"/>
            <a:ext cx="10592999" cy="232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402039"/>
            <a:ext cx="10515600" cy="185588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majority of Pay Loads with lower Mass have been launched from CCAFS</a:t>
            </a:r>
            <a:r>
              <a:rPr lang="en-CA" sz="2200" b="0" i="0" dirty="0">
                <a:solidFill>
                  <a:schemeClr val="accent3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SLC 40.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99B89-4A32-435A-34E4-1831DE8DB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9" y="1765738"/>
            <a:ext cx="10687962" cy="21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60725" y="1865354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21214" y="1713186"/>
            <a:ext cx="4636758" cy="33002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see the orbits with 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highest success rate are : SSO, HEO, GEO, ES-L1.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While the GTO Orbit it is the one with lowest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Rate vs. Orbit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9B91C-6C15-4FF5-6F94-F2987531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34510"/>
            <a:ext cx="5462624" cy="39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456386"/>
            <a:ext cx="10515600" cy="142495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should see that in the LEO orbit the Success appears related to the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the other hand, there seems to be no relationship between flight number when in GTO orbit</a:t>
            </a:r>
            <a:r>
              <a:rPr lang="en-US" sz="1600" b="0" i="0" dirty="0">
                <a:effectLst/>
                <a:latin typeface="Roboto" panose="02000000000000000000" pitchFamily="2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Number vs. Orbit 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C8F539-E1BC-9C85-7A02-2EF573856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23155"/>
            <a:ext cx="10515600" cy="235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508938"/>
            <a:ext cx="10515600" cy="136005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should observe that Heavy payloads have a negative influence on GTO orbits and positive on GTO and Polar LEO (ISS) orbits.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vs. Orbit 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5E2A8E-B7EC-F0B5-ADA5-562B0E11F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42894"/>
            <a:ext cx="10687961" cy="23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94786" y="1754447"/>
            <a:ext cx="439082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Launch success rate has increased significantly since 2013 and has </a:t>
            </a:r>
            <a:r>
              <a:rPr lang="en-US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establised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since 2019, potentially due to advance in technology and lessons learned.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C425EF-DB57-3518-9A2F-8E8396B5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9" y="1866681"/>
            <a:ext cx="4842770" cy="369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27193"/>
            <a:ext cx="9745589" cy="66532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%sql select DISTINCT Launch_Site from SPACEX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Launch Site Names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4D0E6-371C-643C-07ED-D95A8E0D3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022" y="2780026"/>
            <a:ext cx="1653005" cy="233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81655"/>
            <a:ext cx="9745589" cy="65164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%sql select * from SPACEX where Launch_Site like 'CCA%' limit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01124-2936-2A39-C47F-FE6A0A280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7" y="2722179"/>
            <a:ext cx="10476314" cy="31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66041"/>
            <a:ext cx="9745589" cy="88286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%sql select sum(PAYLOAD_MASS_KG_) as sum from SPACEX where customer like 'NASA (CRS)'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BD9ED-EA37-127F-DC88-1B05B79CC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840" y="3036827"/>
            <a:ext cx="1332345" cy="141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31335"/>
            <a:ext cx="9745589" cy="97012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%sql select avg(PAYLOAD_MASS_KG_) as Average from SPACEX where Booster_Version like 'F9 v1.1%'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C236B-A2D0-5724-C22A-53E4EA37F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362" y="3019368"/>
            <a:ext cx="1698509" cy="160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97573"/>
            <a:ext cx="9745589" cy="7672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%sql select min(date) as Date from SPACEX where Mission_Outcome like 'Success'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705DE0-57F3-0C1C-05B5-33EF959B5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393" y="3367462"/>
            <a:ext cx="2270235" cy="181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55531"/>
            <a:ext cx="10602183" cy="9879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%sql select Booster_Version from SPACEX where (Mission_Outcome like 'Success') AND (PAYLOAD_MASS_KG_ between 4000 AND 6000)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66828-C96D-C714-EA6C-EE16BA20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176" y="2778215"/>
            <a:ext cx="1988038" cy="245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397876"/>
            <a:ext cx="9530127" cy="5460124"/>
          </a:xfrm>
          <a:prstGeom prst="rect">
            <a:avLst/>
          </a:prstGeom>
        </p:spPr>
        <p:txBody>
          <a:bodyPr lIns="91440" tIns="45720" rIns="91440" bIns="45720" numCol="1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of Methodologies: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Data Collection API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Data Collection with Web Scrapping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Data Wrangling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EDA with 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EDA with Visualization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Visual Analytics with Folium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i="0" dirty="0">
                <a:solidFill>
                  <a:schemeClr val="accent3">
                    <a:lumMod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Dashboard using Plotly</a:t>
            </a:r>
            <a:endParaRPr lang="en-US" sz="1800" i="0" dirty="0">
              <a:solidFill>
                <a:schemeClr val="accent3">
                  <a:lumMod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Prediction using Machine Learning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of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endParaRPr lang="en-US" sz="18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3491"/>
            <a:ext cx="10602183" cy="11035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%sql SELECT mission_outcome, count(*) as Count FROM SPACEX GROUP by mission_outcome ORDER BY mission_outcome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B532D-A007-8FD0-E6C5-CDFE6A48B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838" y="3121679"/>
            <a:ext cx="4075165" cy="197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24000"/>
            <a:ext cx="9319922" cy="178675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maxm = %sql select max(payload_mass_kg_) from SPACEX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maxv = maxm[0][0]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%sql select booster_version from SPACEX where payload_mass_kg_ =(select max(payload_mass_kg_) from SPACEX)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Boosters Carried Maximum Payload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739B3D-113F-5EB7-459D-73CB99B0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604" y="3310759"/>
            <a:ext cx="1462300" cy="29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17284"/>
            <a:ext cx="9745589" cy="10631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%sql select * from SPACEX where Landing_Outcome like 'Success%' and (DATE between '2015-01-01' and '2015-12-31') order by date desc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CF7FE-E394-704B-F014-00E512F1B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70" y="2838367"/>
            <a:ext cx="7210096" cy="16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08083"/>
            <a:ext cx="9745589" cy="224921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%%sql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select Landing_Outcome, count(*) as count from SPACEX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where Date &gt;= '2010-06-04' AND Date &lt;= '2017-03-20’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GROUP by Landing_Outcome ORDER BY count Desc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A1AC1-57C0-F924-6DB0-CEFCB70E5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35" y="1752366"/>
            <a:ext cx="2629267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launch sites on a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9F391F-4F30-E7B1-086E-8437CDBE5C10}"/>
              </a:ext>
            </a:extLst>
          </p:cNvPr>
          <p:cNvSpPr txBox="1"/>
          <p:nvPr/>
        </p:nvSpPr>
        <p:spPr>
          <a:xfrm>
            <a:off x="770012" y="4908331"/>
            <a:ext cx="1051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ground and sea surface sites are necessary also south areas maybe a proper areas.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transportation base chosen maybe important.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90A794-ED23-C883-70F6-C7DD87054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534510"/>
            <a:ext cx="10515600" cy="28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44359"/>
            <a:ext cx="9745589" cy="11561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icons are impressive way to show rate of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CCAFS SLC-40 shows approx. 43% success rate.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Success/Failed launches for each site on the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9E0CC-433E-D923-6291-3B8E17599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534509"/>
            <a:ext cx="10371211" cy="357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71666"/>
            <a:ext cx="10515601" cy="113384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map shows the distance from point of interest.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case the distance from railway coast or port may be important.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 between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CA107-2DAE-00FF-6A04-1CE6B0427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90" y="1481958"/>
            <a:ext cx="10381721" cy="29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55779"/>
            <a:ext cx="9745589" cy="13211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see that CCAFS SLC-40 had the most successful launches from all the sites.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successful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79982-7C41-E136-DD18-8BB475C4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633" y="1502979"/>
            <a:ext cx="8271643" cy="321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50124"/>
            <a:ext cx="10399485" cy="4456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background and context: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 a rocket company launches satellites at low price like 70% less than their competitor since they land their satellites for reusing them to launch.</a:t>
            </a:r>
          </a:p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you want to find answers:</a:t>
            </a:r>
          </a:p>
          <a:p>
            <a:pPr lvl="1"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 the previous data of launches of Falcon 9 rocket to predict the probability of the booster landing back to the pad influenced/correlated with the space launch site, the payload orbit, mass, landing pad location and the version of the booster.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E0AAE7-46EF-998D-4D6E-6F8667A8975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049517" y="1818180"/>
            <a:ext cx="7514897" cy="328984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rate by site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65E104-6051-1876-E743-85426A143D9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1" y="1647359"/>
            <a:ext cx="10414000" cy="370774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and Success launch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95393" y="1650842"/>
            <a:ext cx="5108027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you can see our accuracy is extremely close.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C4AD3-E8E3-869F-4C0F-B0639E181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650842"/>
            <a:ext cx="5543403" cy="368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5D180-B466-9BA0-164F-291D62326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015" y="1555531"/>
            <a:ext cx="6160758" cy="447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87062"/>
            <a:ext cx="10687961" cy="443851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SVM, KNN, and Logistic Regression models are the best in terms of prediction accuracy for this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weighted payloads perform better than the heavier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success rates for SpaceX launches is directly proportional time in years they will eventually perfect the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KSC LC 39A had the most successful launches from all the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 GEO,HEO,SSO, ES L1 has the best Success Rate.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 Rest API</a:t>
            </a:r>
            <a:r>
              <a:rPr lang="en-US" sz="8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data wrangling: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LR, KNN, SVM models have been built and evaluated for best classifier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837934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API : 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REST API we extract the data in form of JSON and transform it to a dataframe using inbuilt python pandas method normalize .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: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SpaceX launches from Wikipedia and converting it into a dataframe.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D79E44-BF1D-829F-5B71-9637101E1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27" y="3708473"/>
            <a:ext cx="6230219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SpaceX launch data that is gathered from the SpaceX REST API.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API will give us data about launches, including information about the rocket used, payload delivered, launch specifications, landing specifications and landing outcomes.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https://github.com/Jainish1019/Applied_Data_Science/blob/master/Data%20Collection%20API-1.ipynb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D6C52-1B32-83D7-EB86-CEBFDFF0B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3" y="1792288"/>
            <a:ext cx="5461000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data set, there are several different cases where the booster did not land successfully.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https://github.com/Jainish1019/Applied_Data_Science/blob/master/Data%20Collection%20with%20Web%20Scraping.ipynb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- Scraping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52285-99CB-E002-791E-37827C772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2" y="1792288"/>
            <a:ext cx="5461000" cy="423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1073</TotalTime>
  <Words>1757</Words>
  <Application>Microsoft Office PowerPoint</Application>
  <PresentationFormat>Widescreen</PresentationFormat>
  <Paragraphs>225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Roboto</vt:lpstr>
      <vt:lpstr>Times New Roman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Jainish Patel</cp:lastModifiedBy>
  <cp:revision>199</cp:revision>
  <dcterms:created xsi:type="dcterms:W3CDTF">2021-04-29T18:58:34Z</dcterms:created>
  <dcterms:modified xsi:type="dcterms:W3CDTF">2023-05-02T05:43:27Z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